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8" r:id="rId3"/>
    <p:sldId id="390" r:id="rId4"/>
    <p:sldId id="395" r:id="rId5"/>
    <p:sldId id="380" r:id="rId6"/>
    <p:sldId id="381" r:id="rId7"/>
    <p:sldId id="382" r:id="rId8"/>
    <p:sldId id="383" r:id="rId9"/>
    <p:sldId id="386" r:id="rId10"/>
    <p:sldId id="384" r:id="rId11"/>
    <p:sldId id="385" r:id="rId12"/>
    <p:sldId id="387" r:id="rId13"/>
    <p:sldId id="388" r:id="rId14"/>
    <p:sldId id="389" r:id="rId15"/>
    <p:sldId id="392" r:id="rId16"/>
    <p:sldId id="397" r:id="rId17"/>
    <p:sldId id="393" r:id="rId18"/>
    <p:sldId id="394" r:id="rId19"/>
    <p:sldId id="396" r:id="rId20"/>
    <p:sldId id="398" r:id="rId21"/>
    <p:sldId id="399" r:id="rId22"/>
    <p:sldId id="401" r:id="rId23"/>
    <p:sldId id="400" r:id="rId24"/>
    <p:sldId id="409" r:id="rId25"/>
    <p:sldId id="403" r:id="rId26"/>
    <p:sldId id="402" r:id="rId27"/>
    <p:sldId id="404" r:id="rId28"/>
    <p:sldId id="405" r:id="rId29"/>
    <p:sldId id="406" r:id="rId30"/>
    <p:sldId id="407" r:id="rId31"/>
    <p:sldId id="408" r:id="rId32"/>
    <p:sldId id="410" r:id="rId33"/>
    <p:sldId id="411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12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93C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1" autoAdjust="0"/>
    <p:restoredTop sz="94235"/>
  </p:normalViewPr>
  <p:slideViewPr>
    <p:cSldViewPr snapToGrid="0" snapToObjects="1">
      <p:cViewPr varScale="1">
        <p:scale>
          <a:sx n="159" d="100"/>
          <a:sy n="159" d="100"/>
        </p:scale>
        <p:origin x="88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11/1/17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9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Rows: l</a:t>
            </a:r>
          </a:p>
          <a:p>
            <a:r>
              <a:rPr lang="en-US" dirty="0" smtClean="0"/>
              <a:t>Columns: n - k + 1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4C1-AA1C-DD45-AAC3-14C826199A9E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B630-7DB5-0F43-BB4C-592677EF7FC6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E3CE-9212-894F-ADDF-3CA830DAFA9F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0F95-00F1-2A45-BC1C-853132D6BC8D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BA6-32DD-3242-B543-13B59FDE7D40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B9F4-C845-F249-83F1-F71EDD13BF00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CB00-D095-4343-BD8E-CD400E9BF89D}" type="datetime1">
              <a:rPr lang="en-US" smtClean="0"/>
              <a:t>11/1/17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97C-EADB-9C46-B022-B6C1A1029322}" type="datetime1">
              <a:rPr lang="en-US" smtClean="0"/>
              <a:t>11/1/17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DB74-B962-2A4D-A32C-8300F85F7B50}" type="datetime1">
              <a:rPr lang="en-US" smtClean="0"/>
              <a:t>11/1/17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B2E7-2567-B64B-9896-2B3EDE878C55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CAC8-693A-E944-8852-4914926AD22C}" type="datetime1">
              <a:rPr lang="en-US" smtClean="0"/>
              <a:t>11/1/17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0DE5D-B0D8-D146-B99C-CFC3761DF7F2}" type="datetime1">
              <a:rPr lang="en-US" smtClean="0"/>
              <a:t>11/1/17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7-Conv-Nets-Modular/" TargetMode="External"/><Relationship Id="rId4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bookcentral-proquest-com.ezproxy1.library.arizona.edu/lib/UAZ/detail.action?docID=484376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CSC 439/539</a:t>
            </a:r>
            <a:br>
              <a:rPr lang="en-US" sz="2800" dirty="0" smtClean="0"/>
            </a:br>
            <a:r>
              <a:rPr lang="en-US" sz="2800" dirty="0" smtClean="0"/>
              <a:t> Statistical Natural Language Processing</a:t>
            </a:r>
            <a:br>
              <a:rPr lang="en-US" sz="2800" dirty="0" smtClean="0"/>
            </a:br>
            <a:r>
              <a:rPr lang="en-US" sz="2800" dirty="0" smtClean="0"/>
              <a:t>Lecture 7: Sequences and Neural Networks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Mihai Surdeanu</a:t>
            </a:r>
          </a:p>
          <a:p>
            <a:r>
              <a:rPr lang="en-US" dirty="0" smtClean="0"/>
              <a:t>Fall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We typically use </a:t>
            </a:r>
            <a:r>
              <a:rPr lang="en-US" sz="3600" i="1" dirty="0" smtClean="0"/>
              <a:t>l</a:t>
            </a:r>
            <a:r>
              <a:rPr lang="en-US" sz="3600" dirty="0" smtClean="0"/>
              <a:t> different convolution filters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7801"/>
            <a:ext cx="9144000" cy="287838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74182" y="3310040"/>
            <a:ext cx="796453" cy="815647"/>
            <a:chOff x="792843" y="2946146"/>
            <a:chExt cx="796453" cy="815647"/>
          </a:xfrm>
        </p:grpSpPr>
        <p:grpSp>
          <p:nvGrpSpPr>
            <p:cNvPr id="9" name="Group 8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847854" y="3294101"/>
            <a:ext cx="796453" cy="815647"/>
            <a:chOff x="792843" y="2946146"/>
            <a:chExt cx="796453" cy="815647"/>
          </a:xfrm>
        </p:grpSpPr>
        <p:grpSp>
          <p:nvGrpSpPr>
            <p:cNvPr id="18" name="Group 1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863495" y="3299153"/>
            <a:ext cx="796453" cy="815647"/>
            <a:chOff x="792843" y="2946146"/>
            <a:chExt cx="796453" cy="815647"/>
          </a:xfrm>
        </p:grpSpPr>
        <p:grpSp>
          <p:nvGrpSpPr>
            <p:cNvPr id="28" name="Group 2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914434" y="3299153"/>
            <a:ext cx="796453" cy="815647"/>
            <a:chOff x="792843" y="2946146"/>
            <a:chExt cx="796453" cy="815647"/>
          </a:xfrm>
        </p:grpSpPr>
        <p:grpSp>
          <p:nvGrpSpPr>
            <p:cNvPr id="38" name="Group 3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5015668" y="3310041"/>
            <a:ext cx="796453" cy="815647"/>
            <a:chOff x="792843" y="2946146"/>
            <a:chExt cx="796453" cy="815647"/>
          </a:xfrm>
        </p:grpSpPr>
        <p:grpSp>
          <p:nvGrpSpPr>
            <p:cNvPr id="48" name="Group 4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6108283" y="3330254"/>
            <a:ext cx="796453" cy="815647"/>
            <a:chOff x="792843" y="2946146"/>
            <a:chExt cx="796453" cy="815647"/>
          </a:xfrm>
        </p:grpSpPr>
        <p:grpSp>
          <p:nvGrpSpPr>
            <p:cNvPr id="58" name="Group 5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136423" y="3325199"/>
            <a:ext cx="796453" cy="815647"/>
            <a:chOff x="792843" y="2946146"/>
            <a:chExt cx="796453" cy="815647"/>
          </a:xfrm>
        </p:grpSpPr>
        <p:grpSp>
          <p:nvGrpSpPr>
            <p:cNvPr id="68" name="Group 6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4" name="Rectangle 7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230796" y="3309260"/>
            <a:ext cx="796453" cy="815647"/>
            <a:chOff x="792843" y="2946146"/>
            <a:chExt cx="796453" cy="815647"/>
          </a:xfrm>
        </p:grpSpPr>
        <p:grpSp>
          <p:nvGrpSpPr>
            <p:cNvPr id="78" name="Group 7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-40343" y="2680417"/>
            <a:ext cx="595337" cy="1795748"/>
            <a:chOff x="-40343" y="2680417"/>
            <a:chExt cx="595337" cy="1795748"/>
          </a:xfrm>
        </p:grpSpPr>
        <p:sp>
          <p:nvSpPr>
            <p:cNvPr id="87" name="Left Brace 86"/>
            <p:cNvSpPr/>
            <p:nvPr/>
          </p:nvSpPr>
          <p:spPr>
            <a:xfrm>
              <a:off x="298618" y="3294101"/>
              <a:ext cx="256376" cy="945498"/>
            </a:xfrm>
            <a:prstGeom prst="leftBrac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 rot="16200000">
              <a:off x="-753551" y="3393625"/>
              <a:ext cx="1795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How many rows?</a:t>
              </a:r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78588" y="1616250"/>
            <a:ext cx="8443746" cy="1386687"/>
            <a:chOff x="478588" y="1616250"/>
            <a:chExt cx="8443746" cy="1386687"/>
          </a:xfrm>
        </p:grpSpPr>
        <p:sp>
          <p:nvSpPr>
            <p:cNvPr id="88" name="Left Brace 87"/>
            <p:cNvSpPr/>
            <p:nvPr/>
          </p:nvSpPr>
          <p:spPr>
            <a:xfrm rot="5400000">
              <a:off x="4178706" y="-1740690"/>
              <a:ext cx="1043509" cy="8443746"/>
            </a:xfrm>
            <a:prstGeom prst="leftBrace">
              <a:avLst>
                <a:gd name="adj1" fmla="val 8333"/>
                <a:gd name="adj2" fmla="val 50884"/>
              </a:avLst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28418" y="1616250"/>
              <a:ext cx="213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How many columns?</a:t>
              </a:r>
              <a:endParaRPr lang="en-US" dirty="0"/>
            </a:p>
          </p:txBody>
        </p:sp>
      </p:grpSp>
      <p:sp>
        <p:nvSpPr>
          <p:cNvPr id="93" name="Rounded Rectangular Callout 92"/>
          <p:cNvSpPr/>
          <p:nvPr/>
        </p:nvSpPr>
        <p:spPr>
          <a:xfrm>
            <a:off x="2242568" y="5633289"/>
            <a:ext cx="4662168" cy="974230"/>
          </a:xfrm>
          <a:prstGeom prst="wedgeRoundRectCallout">
            <a:avLst>
              <a:gd name="adj1" fmla="val -76493"/>
              <a:gd name="adj2" fmla="val -1916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green box is a scalar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row </a:t>
            </a:r>
            <a:r>
              <a:rPr lang="en-US" dirty="0" smtClean="0"/>
              <a:t>across the sequence is </a:t>
            </a:r>
            <a:r>
              <a:rPr lang="en-US" dirty="0" smtClean="0"/>
              <a:t>generated using the same set of internal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formalize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1" y="1740242"/>
            <a:ext cx="6531429" cy="45182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0971" y="2963636"/>
            <a:ext cx="4106636" cy="2775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5842" y="3469822"/>
            <a:ext cx="2509158" cy="9947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9592" y="5151664"/>
            <a:ext cx="3499758" cy="6303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925865"/>
            <a:ext cx="7245546" cy="293188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23232" y="5702452"/>
            <a:ext cx="2167425" cy="626986"/>
          </a:xfrm>
          <a:prstGeom prst="wedgeRoundRectCallout">
            <a:avLst>
              <a:gd name="adj1" fmla="val -51659"/>
              <a:gd name="adj2" fmla="val -1751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filter matrix </a:t>
            </a:r>
            <a:r>
              <a:rPr lang="en-US" b="1" dirty="0" smtClean="0"/>
              <a:t>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pooling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the convolution over the text results in </a:t>
            </a:r>
            <a:r>
              <a:rPr lang="en-US" i="1" dirty="0" smtClean="0"/>
              <a:t>m</a:t>
            </a:r>
            <a:r>
              <a:rPr lang="en-US" dirty="0" smtClean="0"/>
              <a:t> vectors </a:t>
            </a:r>
            <a:r>
              <a:rPr lang="en-US" b="1" dirty="0" smtClean="0"/>
              <a:t>p</a:t>
            </a:r>
            <a:r>
              <a:rPr lang="en-US" b="1" baseline="-25000" dirty="0" smtClean="0"/>
              <a:t>1:m</a:t>
            </a:r>
            <a:r>
              <a:rPr lang="en-US" dirty="0" smtClean="0"/>
              <a:t>, each </a:t>
            </a:r>
            <a:r>
              <a:rPr lang="en-US" b="1" dirty="0" smtClean="0"/>
              <a:t>p</a:t>
            </a:r>
            <a:r>
              <a:rPr lang="en-US" b="1" baseline="-25000" dirty="0" smtClean="0"/>
              <a:t>i</a:t>
            </a:r>
            <a:r>
              <a:rPr lang="en-US" dirty="0" smtClean="0"/>
              <a:t> a vector of size </a:t>
            </a:r>
            <a:r>
              <a:rPr lang="en-US" i="1" dirty="0" smtClean="0"/>
              <a:t>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vectors are </a:t>
            </a:r>
            <a:r>
              <a:rPr lang="en-US" dirty="0"/>
              <a:t>then combined (pooled) into a single vector </a:t>
            </a: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dirty="0" smtClean="0"/>
              <a:t>of size </a:t>
            </a:r>
            <a:r>
              <a:rPr lang="en-US" i="1" dirty="0" smtClean="0"/>
              <a:t>l</a:t>
            </a:r>
            <a:r>
              <a:rPr lang="en-US" dirty="0" smtClean="0"/>
              <a:t>, representing </a:t>
            </a:r>
            <a:r>
              <a:rPr lang="en-US" dirty="0"/>
              <a:t>the entire sequence. </a:t>
            </a:r>
            <a:endParaRPr lang="en-US" dirty="0" smtClean="0"/>
          </a:p>
          <a:p>
            <a:pPr lvl="1"/>
            <a:r>
              <a:rPr lang="en-US" dirty="0" smtClean="0"/>
              <a:t>Why?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2494643"/>
            <a:ext cx="7372350" cy="31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average pooling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24012"/>
            <a:ext cx="8229600" cy="4525963"/>
          </a:xfrm>
        </p:spPr>
        <p:txBody>
          <a:bodyPr/>
          <a:lstStyle/>
          <a:p>
            <a:r>
              <a:rPr lang="en-US" dirty="0" smtClean="0"/>
              <a:t>Max pooling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Average pooling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0" y="2227943"/>
            <a:ext cx="5298621" cy="682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0" y="3790043"/>
            <a:ext cx="2032909" cy="11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vector do you obtain after applying a sigmoid convolution filter of size k = 2, and l = 2 with the weights {{1, 2, 3, 4}, {2, 1, 1, 2}}, together with max pooling, over the following sentence, where each word has an embedding of size 2?</a:t>
            </a:r>
          </a:p>
          <a:p>
            <a:pPr lvl="1"/>
            <a:r>
              <a:rPr lang="en-US" dirty="0" smtClean="0"/>
              <a:t>W1: {1, 2}</a:t>
            </a:r>
          </a:p>
          <a:p>
            <a:pPr lvl="1"/>
            <a:r>
              <a:rPr lang="en-US" dirty="0" smtClean="0"/>
              <a:t>W2: {2, 2}</a:t>
            </a:r>
          </a:p>
          <a:p>
            <a:pPr lvl="1"/>
            <a:r>
              <a:rPr lang="en-US" dirty="0" smtClean="0"/>
              <a:t>W3: {1, 0}</a:t>
            </a:r>
          </a:p>
          <a:p>
            <a:pPr lvl="1"/>
            <a:r>
              <a:rPr lang="en-US" dirty="0" smtClean="0"/>
              <a:t>W4: {-1, -2}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convolutions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7801"/>
            <a:ext cx="9144000" cy="28783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74182" y="3310040"/>
            <a:ext cx="796453" cy="815647"/>
            <a:chOff x="792843" y="2946146"/>
            <a:chExt cx="796453" cy="815647"/>
          </a:xfrm>
        </p:grpSpPr>
        <p:grpSp>
          <p:nvGrpSpPr>
            <p:cNvPr id="7" name="Group 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847854" y="3294101"/>
            <a:ext cx="796453" cy="815647"/>
            <a:chOff x="792843" y="2946146"/>
            <a:chExt cx="796453" cy="815647"/>
          </a:xfrm>
        </p:grpSpPr>
        <p:grpSp>
          <p:nvGrpSpPr>
            <p:cNvPr id="17" name="Group 1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63495" y="3299153"/>
            <a:ext cx="796453" cy="815647"/>
            <a:chOff x="792843" y="2946146"/>
            <a:chExt cx="796453" cy="815647"/>
          </a:xfrm>
        </p:grpSpPr>
        <p:grpSp>
          <p:nvGrpSpPr>
            <p:cNvPr id="27" name="Group 2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3914434" y="3299153"/>
            <a:ext cx="796453" cy="815647"/>
            <a:chOff x="792843" y="2946146"/>
            <a:chExt cx="796453" cy="815647"/>
          </a:xfrm>
        </p:grpSpPr>
        <p:grpSp>
          <p:nvGrpSpPr>
            <p:cNvPr id="37" name="Group 3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5015668" y="3310041"/>
            <a:ext cx="796453" cy="815647"/>
            <a:chOff x="792843" y="2946146"/>
            <a:chExt cx="796453" cy="815647"/>
          </a:xfrm>
        </p:grpSpPr>
        <p:grpSp>
          <p:nvGrpSpPr>
            <p:cNvPr id="47" name="Group 4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108283" y="3330254"/>
            <a:ext cx="796453" cy="815647"/>
            <a:chOff x="792843" y="2946146"/>
            <a:chExt cx="796453" cy="815647"/>
          </a:xfrm>
        </p:grpSpPr>
        <p:grpSp>
          <p:nvGrpSpPr>
            <p:cNvPr id="57" name="Group 5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7136423" y="3325199"/>
            <a:ext cx="796453" cy="815647"/>
            <a:chOff x="792843" y="2946146"/>
            <a:chExt cx="796453" cy="815647"/>
          </a:xfrm>
        </p:grpSpPr>
        <p:grpSp>
          <p:nvGrpSpPr>
            <p:cNvPr id="67" name="Group 6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230796" y="3309260"/>
            <a:ext cx="796453" cy="815647"/>
            <a:chOff x="792843" y="2946146"/>
            <a:chExt cx="796453" cy="815647"/>
          </a:xfrm>
        </p:grpSpPr>
        <p:grpSp>
          <p:nvGrpSpPr>
            <p:cNvPr id="77" name="Group 7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1" name="Rectangle 8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" name="Rounded Rectangular Callout 88"/>
          <p:cNvSpPr/>
          <p:nvPr/>
        </p:nvSpPr>
        <p:spPr>
          <a:xfrm>
            <a:off x="711673" y="1807976"/>
            <a:ext cx="2772574" cy="1117858"/>
          </a:xfrm>
          <a:prstGeom prst="wedgeRoundRectCallout">
            <a:avLst>
              <a:gd name="adj1" fmla="val -1973"/>
              <a:gd name="adj2" fmla="val 855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We can have another convolution on top of the output </a:t>
            </a:r>
            <a:r>
              <a:rPr lang="en-US" smtClean="0"/>
              <a:t>of the first 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2272392"/>
            <a:ext cx="8187293" cy="354057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213089" y="6076496"/>
            <a:ext cx="2469504" cy="644979"/>
          </a:xfrm>
          <a:prstGeom prst="wedgeRoundRectCallout">
            <a:avLst>
              <a:gd name="adj1" fmla="val -133700"/>
              <a:gd name="adj2" fmla="val -3171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</a:t>
            </a:r>
            <a:r>
              <a:rPr lang="en-US" smtClean="0"/>
              <a:t>the this filter </a:t>
            </a:r>
            <a:r>
              <a:rPr lang="en-US" dirty="0" smtClean="0"/>
              <a:t>matrix </a:t>
            </a:r>
            <a:r>
              <a:rPr lang="en-US" b="1" dirty="0" smtClean="0"/>
              <a:t>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822689" y="1697492"/>
            <a:ext cx="2469504" cy="433387"/>
          </a:xfrm>
          <a:prstGeom prst="wedgeRoundRectCallout">
            <a:avLst>
              <a:gd name="adj1" fmla="val -55016"/>
              <a:gd name="adj2" fmla="val 2159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What about this 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Recurrent neural networks (RNN)</a:t>
            </a:r>
          </a:p>
          <a:p>
            <a:r>
              <a:rPr lang="en-US" dirty="0" smtClean="0"/>
              <a:t>Long short-term memory </a:t>
            </a:r>
            <a:r>
              <a:rPr lang="en-US" dirty="0" smtClean="0"/>
              <a:t>networks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</a:t>
            </a:r>
            <a:r>
              <a:rPr lang="en-US" dirty="0" smtClean="0"/>
              <a:t>networks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have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29" y="2261648"/>
            <a:ext cx="2093976" cy="3250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242" y="5975225"/>
            <a:ext cx="240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“Rolled” representation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Unrolled RNNs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" y="2679700"/>
            <a:ext cx="8090807" cy="212585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23232" y="5702452"/>
            <a:ext cx="2624625" cy="453419"/>
          </a:xfrm>
          <a:prstGeom prst="wedgeRoundRectCallout">
            <a:avLst>
              <a:gd name="adj1" fmla="val -27175"/>
              <a:gd name="adj2" fmla="val -147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What does this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formalize things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28" y="2496298"/>
            <a:ext cx="6368143" cy="27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formalize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78" y="2794908"/>
            <a:ext cx="2498543" cy="2266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1428"/>
            <a:ext cx="3823668" cy="24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685941"/>
            <a:ext cx="8229600" cy="674370"/>
          </a:xfrm>
        </p:spPr>
        <p:txBody>
          <a:bodyPr/>
          <a:lstStyle/>
          <a:p>
            <a:r>
              <a:rPr lang="en-US" dirty="0" smtClean="0"/>
              <a:t>Alternative but </a:t>
            </a:r>
            <a:r>
              <a:rPr lang="en-US" smtClean="0"/>
              <a:t>equivalent formulation: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764295"/>
            <a:ext cx="8286750" cy="1649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" y="4463578"/>
            <a:ext cx="7075170" cy="17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RNNs are just very deep neural networks </a:t>
            </a:r>
          </a:p>
          <a:p>
            <a:pPr lvl="1"/>
            <a:r>
              <a:rPr lang="en-US" dirty="0" smtClean="0"/>
              <a:t>What is the problem in this scenario?</a:t>
            </a:r>
          </a:p>
          <a:p>
            <a:r>
              <a:rPr lang="en-US" dirty="0" smtClean="0"/>
              <a:t>Training is the same: backpropagation </a:t>
            </a:r>
            <a:r>
              <a:rPr lang="en-US" i="1" dirty="0" smtClean="0"/>
              <a:t>through time</a:t>
            </a:r>
            <a:r>
              <a:rPr lang="en-US" dirty="0" smtClean="0"/>
              <a:t> (BPTT)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Unlike MEMMs, RNNs </a:t>
            </a:r>
            <a:r>
              <a:rPr lang="en-US" i="1" dirty="0" smtClean="0"/>
              <a:t>do</a:t>
            </a:r>
            <a:r>
              <a:rPr lang="en-US" dirty="0" smtClean="0"/>
              <a:t> encode the whole sequence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18" y="2135264"/>
            <a:ext cx="4808764" cy="35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RNNs: Acceptor,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04384"/>
            <a:ext cx="8229600" cy="145196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Encoder: acceptor + follow up model</a:t>
            </a:r>
          </a:p>
          <a:p>
            <a:r>
              <a:rPr lang="en-US" dirty="0" smtClean="0"/>
              <a:t>Encoder example: document summarizer</a:t>
            </a:r>
          </a:p>
          <a:p>
            <a:pPr lvl="1"/>
            <a:r>
              <a:rPr lang="en-US" dirty="0" smtClean="0"/>
              <a:t>RNN to generate an encoding of the whole sequence</a:t>
            </a:r>
          </a:p>
          <a:p>
            <a:pPr lvl="1"/>
            <a:r>
              <a:rPr lang="en-US" dirty="0" smtClean="0"/>
              <a:t>Separate model to select which sentences/words to include in the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47825"/>
            <a:ext cx="6392636" cy="281251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23474" y="2693455"/>
            <a:ext cx="1451106" cy="935112"/>
          </a:xfrm>
          <a:prstGeom prst="wedgeRoundRectCallout">
            <a:avLst>
              <a:gd name="adj1" fmla="val -63183"/>
              <a:gd name="adj2" fmla="val 50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Examples </a:t>
            </a:r>
            <a:r>
              <a:rPr lang="en-US" smtClean="0"/>
              <a:t>of acceptors?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RNNs: Transducer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2" y="2024676"/>
            <a:ext cx="6939643" cy="40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 two examples each of acceptors, encoders, and transducers that are </a:t>
            </a:r>
            <a:r>
              <a:rPr lang="en-US" i="1" dirty="0" smtClean="0"/>
              <a:t>not</a:t>
            </a:r>
            <a:r>
              <a:rPr lang="en-US" dirty="0" smtClean="0"/>
              <a:t> in NLP</a:t>
            </a:r>
          </a:p>
          <a:p>
            <a:r>
              <a:rPr lang="en-US" dirty="0" smtClean="0"/>
              <a:t>Explain how you would implement them in a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Goldberg, Y. </a:t>
            </a:r>
            <a:r>
              <a:rPr lang="en-US" dirty="0" smtClean="0"/>
              <a:t>Neural </a:t>
            </a:r>
            <a:r>
              <a:rPr lang="en-US" dirty="0"/>
              <a:t>Network </a:t>
            </a:r>
            <a:r>
              <a:rPr lang="en-US" dirty="0" smtClean="0"/>
              <a:t>Methods </a:t>
            </a:r>
            <a:r>
              <a:rPr lang="en-US" dirty="0" smtClean="0"/>
              <a:t>for </a:t>
            </a:r>
            <a:r>
              <a:rPr lang="en-US" dirty="0"/>
              <a:t>Natural Language Processing. </a:t>
            </a:r>
            <a:endParaRPr lang="en-US" dirty="0" smtClean="0"/>
          </a:p>
          <a:p>
            <a:pPr lvl="1"/>
            <a:r>
              <a:rPr lang="en-US" dirty="0" smtClean="0"/>
              <a:t>Available </a:t>
            </a:r>
            <a:r>
              <a:rPr lang="en-US" dirty="0" smtClean="0"/>
              <a:t>online for UA students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ebookcentral-proquest-com.ezproxy1.library.arizona.edu/lib/UAZ/detail.action?docID=4843762</a:t>
            </a:r>
            <a:r>
              <a:rPr lang="en-US" dirty="0" smtClean="0"/>
              <a:t> </a:t>
            </a:r>
          </a:p>
          <a:p>
            <a:r>
              <a:rPr lang="en-US" dirty="0" err="1"/>
              <a:t>Olah</a:t>
            </a:r>
            <a:r>
              <a:rPr lang="en-US" dirty="0"/>
              <a:t>, C. Conv Nets: A Modular Perspective. 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://colah.github.io/posts/2014-07-Conv-Nets-Modular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Olah</a:t>
            </a:r>
            <a:r>
              <a:rPr lang="en-US" dirty="0"/>
              <a:t>, C. Understanding LSTM Networks. 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://colah.github.io/posts/2015-08-Understanding-LSTMs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RNNs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14794"/>
            <a:ext cx="7680960" cy="37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(stacked) RNNs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" y="1959610"/>
            <a:ext cx="7109460" cy="41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Long short-term memory </a:t>
            </a:r>
            <a:r>
              <a:rPr lang="en-US" dirty="0" smtClean="0">
                <a:solidFill>
                  <a:srgbClr val="FF0000"/>
                </a:solidFill>
              </a:rPr>
              <a:t>networks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(vanilla) RNNs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411980"/>
            <a:ext cx="8229600" cy="2205990"/>
          </a:xfrm>
        </p:spPr>
        <p:txBody>
          <a:bodyPr>
            <a:noAutofit/>
          </a:bodyPr>
          <a:lstStyle/>
          <a:p>
            <a:r>
              <a:rPr lang="en-US" sz="2400" dirty="0" smtClean="0"/>
              <a:t>Vanilla RNNs do encode context, but poorly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The “make something up” example</a:t>
            </a:r>
          </a:p>
          <a:p>
            <a:pPr lvl="1"/>
            <a:r>
              <a:rPr lang="en-US" sz="2000" dirty="0" smtClean="0"/>
              <a:t>Or, </a:t>
            </a:r>
            <a:r>
              <a:rPr lang="en-US" sz="2000" dirty="0"/>
              <a:t>a language model example: “I grew up in </a:t>
            </a:r>
            <a:r>
              <a:rPr lang="en-US" sz="2000" dirty="0" smtClean="0"/>
              <a:t>France</a:t>
            </a:r>
            <a:r>
              <a:rPr lang="mr-IN" sz="2000" dirty="0" smtClean="0"/>
              <a:t>…</a:t>
            </a:r>
            <a:r>
              <a:rPr lang="en-US" sz="2000" dirty="0" smtClean="0"/>
              <a:t> </a:t>
            </a:r>
            <a:r>
              <a:rPr lang="en-US" sz="2000" dirty="0"/>
              <a:t>I speak fluent </a:t>
            </a:r>
            <a:r>
              <a:rPr lang="en-US" sz="2000" i="1" dirty="0" smtClean="0"/>
              <a:t>French</a:t>
            </a:r>
            <a:r>
              <a:rPr lang="en-US" sz="2000" dirty="0" smtClean="0"/>
              <a:t>”</a:t>
            </a:r>
          </a:p>
          <a:p>
            <a:r>
              <a:rPr lang="en-US" sz="2400" dirty="0" smtClean="0"/>
              <a:t>Plus, the vanishing gradient problem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7825"/>
            <a:ext cx="7749540" cy="26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LSTMs solve these problems with two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Additive (rather than multiplicative) architectures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400" dirty="0" smtClean="0"/>
              <a:t>Mitigate vanishing gradient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learn what to remember and what to forget from the previous elements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400" dirty="0" smtClean="0"/>
              <a:t>Can remember longer contexts better</a:t>
            </a:r>
          </a:p>
          <a:p>
            <a:endParaRPr lang="en-US" sz="2800" dirty="0"/>
          </a:p>
          <a:p>
            <a:r>
              <a:rPr lang="en-US" sz="2800" dirty="0" smtClean="0"/>
              <a:t>Both advantages are implemented using gates</a:t>
            </a:r>
          </a:p>
          <a:p>
            <a:pPr lvl="1"/>
            <a:r>
              <a:rPr lang="en-US" sz="2400" dirty="0" smtClean="0"/>
              <a:t>Hence this family of architectures is called gated architectures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gates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891132"/>
            <a:ext cx="2133600" cy="365125"/>
          </a:xfrm>
        </p:spPr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" y="1868529"/>
            <a:ext cx="7010400" cy="31064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665494" y="5135131"/>
            <a:ext cx="1548063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Previous state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657600" y="5135131"/>
            <a:ext cx="1483894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Current input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57200" y="5135131"/>
            <a:ext cx="1483894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844841" y="5762796"/>
            <a:ext cx="3850105" cy="629986"/>
          </a:xfrm>
          <a:prstGeom prst="wedgeRoundRectCallout">
            <a:avLst>
              <a:gd name="adj1" fmla="val -4298"/>
              <a:gd name="adj2" fmla="val -17639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Binary gate which decides what to keep </a:t>
            </a:r>
            <a:r>
              <a:rPr lang="en-US" smtClean="0"/>
              <a:t>from input and what from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practice: differentiable gates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real numbers, instead of 0s and 1s</a:t>
            </a:r>
          </a:p>
          <a:p>
            <a:pPr lvl="1"/>
            <a:r>
              <a:rPr lang="en-US" dirty="0" smtClean="0"/>
              <a:t>Coupled with a sigmoid, so the values to be used are between 0 and 1</a:t>
            </a:r>
          </a:p>
          <a:p>
            <a:r>
              <a:rPr lang="en-US" dirty="0" smtClean="0"/>
              <a:t>These are differentiable, and are trained with the rest of the network!</a:t>
            </a:r>
          </a:p>
          <a:p>
            <a:pPr lvl="1"/>
            <a:r>
              <a:rPr lang="en-US" dirty="0" smtClean="0"/>
              <a:t>They are just a component in our new custom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LSTMs split the state </a:t>
            </a:r>
            <a:r>
              <a:rPr lang="en-US" i="1" dirty="0" smtClean="0"/>
              <a:t>s</a:t>
            </a:r>
            <a:r>
              <a:rPr lang="en-US" dirty="0" smtClean="0"/>
              <a:t> into two components:</a:t>
            </a:r>
          </a:p>
          <a:p>
            <a:pPr lvl="1"/>
            <a:r>
              <a:rPr lang="en-US" dirty="0" smtClean="0"/>
              <a:t>Memory cell, or cell state </a:t>
            </a:r>
            <a:r>
              <a:rPr lang="de-DE" dirty="0" smtClean="0"/>
              <a:t>(</a:t>
            </a:r>
            <a:r>
              <a:rPr lang="de-DE" i="1" dirty="0" smtClean="0"/>
              <a:t>c</a:t>
            </a:r>
            <a:r>
              <a:rPr lang="de-DE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A “conveyor belt” that lets information flow along the entire sequence</a:t>
            </a:r>
          </a:p>
          <a:p>
            <a:pPr lvl="2"/>
            <a:r>
              <a:rPr lang="en-US" dirty="0" smtClean="0"/>
              <a:t>Designed to remember/forget across the sequence</a:t>
            </a:r>
          </a:p>
          <a:p>
            <a:pPr lvl="2"/>
            <a:r>
              <a:rPr lang="en-US" dirty="0" smtClean="0"/>
              <a:t>Controlled through differentiable gates</a:t>
            </a:r>
          </a:p>
          <a:p>
            <a:pPr lvl="1"/>
            <a:r>
              <a:rPr lang="en-US" dirty="0" smtClean="0"/>
              <a:t>Working memory, or hidden state (</a:t>
            </a:r>
            <a:r>
              <a:rPr lang="en-US" i="1" dirty="0" smtClean="0"/>
              <a:t>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Combines the current input with the current memory cell and the previous working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3" y="1886284"/>
            <a:ext cx="6625389" cy="2489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74" y="5428915"/>
            <a:ext cx="4461145" cy="83118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76863" y="1706666"/>
            <a:ext cx="1483894" cy="467556"/>
          </a:xfrm>
          <a:prstGeom prst="wedgeRoundRectCallout">
            <a:avLst>
              <a:gd name="adj1" fmla="val 33687"/>
              <a:gd name="adj2" fmla="val 1765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Memory cell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697704" y="4400779"/>
            <a:ext cx="1892969" cy="467556"/>
          </a:xfrm>
          <a:prstGeom prst="wedgeRoundRectCallout">
            <a:avLst>
              <a:gd name="adj1" fmla="val 33772"/>
              <a:gd name="adj2" fmla="val -2145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walkthrough: forget 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7" y="3136232"/>
            <a:ext cx="6617368" cy="204391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376862" y="1706665"/>
            <a:ext cx="3521243" cy="771839"/>
          </a:xfrm>
          <a:prstGeom prst="wedgeRoundRectCallout">
            <a:avLst>
              <a:gd name="adj1" fmla="val -88458"/>
              <a:gd name="adj2" fmla="val 2643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Decides how much of the previous cell to forget in </a:t>
            </a:r>
            <a:r>
              <a:rPr lang="en-US" smtClean="0"/>
              <a:t>this node</a:t>
            </a:r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>
          <a:xfrm>
            <a:off x="5025189" y="4717560"/>
            <a:ext cx="3521243" cy="1120319"/>
          </a:xfrm>
          <a:prstGeom prst="wedgeRoundRectCallout">
            <a:avLst>
              <a:gd name="adj1" fmla="val -31055"/>
              <a:gd name="adj2" fmla="val -762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Vector of numbers in [0, 1] computed based on the current input and the </a:t>
            </a:r>
            <a:r>
              <a:rPr lang="en-US" smtClean="0"/>
              <a:t>previous 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</a:t>
            </a:r>
            <a:r>
              <a:rPr lang="en-US" dirty="0" smtClean="0"/>
              <a:t>networks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= {1, 2, 1}</a:t>
            </a:r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{2, 1, 3}</a:t>
            </a:r>
          </a:p>
          <a:p>
            <a:pPr lvl="1"/>
            <a:r>
              <a:rPr lang="en-US" dirty="0" err="1" smtClean="0"/>
              <a:t>W</a:t>
            </a:r>
            <a:r>
              <a:rPr lang="en-US" baseline="-25000" dirty="0" err="1" smtClean="0"/>
              <a:t>f</a:t>
            </a:r>
            <a:r>
              <a:rPr lang="en-US" dirty="0" smtClean="0"/>
              <a:t> has dimension 6 x 3, with values all 1</a:t>
            </a:r>
          </a:p>
          <a:p>
            <a:pPr lvl="1"/>
            <a:r>
              <a:rPr lang="en-US" dirty="0" smtClean="0"/>
              <a:t>b</a:t>
            </a:r>
            <a:r>
              <a:rPr lang="en-US" baseline="-25000" dirty="0" smtClean="0"/>
              <a:t>f</a:t>
            </a:r>
            <a:r>
              <a:rPr lang="en-US" dirty="0" smtClean="0"/>
              <a:t> = 2</a:t>
            </a:r>
          </a:p>
          <a:p>
            <a:r>
              <a:rPr lang="en-US" dirty="0" smtClean="0"/>
              <a:t>What is the dimension and the values in the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r>
              <a:rPr lang="en-US" dirty="0" smtClean="0"/>
              <a:t> vector?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walkthrough: </a:t>
            </a:r>
            <a:r>
              <a:rPr lang="en-US" dirty="0" smtClean="0"/>
              <a:t>input 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983830"/>
            <a:ext cx="6656805" cy="20561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72000" y="2422358"/>
            <a:ext cx="3521243" cy="632216"/>
          </a:xfrm>
          <a:prstGeom prst="wedgeRoundRectCallout">
            <a:avLst>
              <a:gd name="adj1" fmla="val -38117"/>
              <a:gd name="adj2" fmla="val 1529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Input gate which decides what to keep from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71999" y="4884821"/>
            <a:ext cx="3521243" cy="632216"/>
          </a:xfrm>
          <a:prstGeom prst="wedgeRoundRectCallout">
            <a:avLst>
              <a:gd name="adj1" fmla="val -34472"/>
              <a:gd name="adj2" fmla="val -1198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</a:t>
            </a:r>
            <a:r>
              <a:rPr lang="en-US" dirty="0" smtClean="0"/>
              <a:t>he combination of current input and previous 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walkthrough: </a:t>
            </a:r>
            <a:r>
              <a:rPr lang="en-US" dirty="0" smtClean="0"/>
              <a:t>cell state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" y="3152273"/>
            <a:ext cx="6777121" cy="209326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800600" y="2923673"/>
            <a:ext cx="3505200" cy="457200"/>
          </a:xfrm>
          <a:prstGeom prst="wedgeRoundRectCallout">
            <a:avLst>
              <a:gd name="adj1" fmla="val -28964"/>
              <a:gd name="adj2" fmla="val 22307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Forgets some of the previous cell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181600" y="5016935"/>
            <a:ext cx="3505200" cy="629886"/>
          </a:xfrm>
          <a:prstGeom prst="wedgeRoundRectCallout">
            <a:avLst>
              <a:gd name="adj1" fmla="val -9285"/>
              <a:gd name="adj2" fmla="val -1404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And adds some of the new input (</a:t>
            </a:r>
            <a:r>
              <a:rPr lang="en-US" smtClean="0"/>
              <a:t>and previous working </a:t>
            </a:r>
            <a:r>
              <a:rPr lang="en-US" dirty="0" smtClean="0"/>
              <a:t>memory)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 walkthrough: </a:t>
            </a:r>
            <a:r>
              <a:rPr lang="en-US" dirty="0" smtClean="0"/>
              <a:t>output 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7" y="3256548"/>
            <a:ext cx="6833269" cy="211060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459706" y="2486526"/>
            <a:ext cx="3505200" cy="874294"/>
          </a:xfrm>
          <a:prstGeom prst="wedgeRoundRectCallout">
            <a:avLst>
              <a:gd name="adj1" fmla="val -22328"/>
              <a:gd name="adj2" fmla="val 120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Decides how much of the cell is relevant for the current working memory ==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2744537"/>
            <a:ext cx="6625389" cy="248934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449054" y="1852863"/>
            <a:ext cx="3505200" cy="687246"/>
          </a:xfrm>
          <a:prstGeom prst="wedgeRoundRectCallout">
            <a:avLst>
              <a:gd name="adj1" fmla="val -24845"/>
              <a:gd name="adj2" fmla="val 1958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Additive mechanism, which means no </a:t>
            </a:r>
            <a:r>
              <a:rPr lang="en-US" smtClean="0"/>
              <a:t>vanishing gradients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57992" y="5685384"/>
            <a:ext cx="2169693" cy="506869"/>
          </a:xfrm>
          <a:prstGeom prst="wedgeRoundRectCallout">
            <a:avLst>
              <a:gd name="adj1" fmla="val 80104"/>
              <a:gd name="adj2" fmla="val -3138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How much </a:t>
            </a:r>
            <a:r>
              <a:rPr lang="en-US" smtClean="0"/>
              <a:t>to forget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260562" y="5685384"/>
            <a:ext cx="2017292" cy="611142"/>
          </a:xfrm>
          <a:prstGeom prst="wedgeRoundRectCallout">
            <a:avLst>
              <a:gd name="adj1" fmla="val -15930"/>
              <a:gd name="adj2" fmla="val -2689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How much </a:t>
            </a:r>
            <a:r>
              <a:rPr lang="en-US" smtClean="0"/>
              <a:t>new information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formulation for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" y="1897773"/>
            <a:ext cx="723988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LSTMs advantages and disadvantages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They work really really well on many sequence problems in NLP and beyond</a:t>
            </a:r>
          </a:p>
          <a:p>
            <a:r>
              <a:rPr lang="en-US" dirty="0" smtClean="0"/>
              <a:t>But they are </a:t>
            </a:r>
            <a:r>
              <a:rPr lang="en-US" dirty="0" err="1" smtClean="0"/>
              <a:t>kinda</a:t>
            </a:r>
            <a:r>
              <a:rPr lang="en-US" dirty="0" smtClean="0"/>
              <a:t> complicated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Plus, they take a long time to train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Alternative: </a:t>
            </a:r>
            <a:r>
              <a:rPr lang="en-US" sz="3600" smtClean="0"/>
              <a:t>Gated Recurrent Units (GRU)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2" y="2222440"/>
            <a:ext cx="7275095" cy="3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even simpler gated architecture, with a single gate, which keeps the core advantages of LSTMs and GRUs</a:t>
            </a:r>
          </a:p>
          <a:p>
            <a:pPr lvl="1"/>
            <a:r>
              <a:rPr lang="en-US" dirty="0" smtClean="0"/>
              <a:t>Additive memory</a:t>
            </a:r>
          </a:p>
          <a:p>
            <a:pPr lvl="1"/>
            <a:r>
              <a:rPr lang="en-US" dirty="0" smtClean="0"/>
              <a:t>Forget mechanism</a:t>
            </a:r>
          </a:p>
          <a:p>
            <a:r>
              <a:rPr lang="en-US" dirty="0" smtClean="0"/>
              <a:t>Hint: start from the GRU and remove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</a:t>
            </a:r>
            <a:r>
              <a:rPr lang="en-US" dirty="0" smtClean="0"/>
              <a:t>networks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many of you obtained better performance in assignment 2 with bigrams?</a:t>
            </a:r>
          </a:p>
          <a:p>
            <a:endParaRPr lang="en-US" dirty="0"/>
          </a:p>
          <a:p>
            <a:r>
              <a:rPr lang="en-US" dirty="0" smtClean="0"/>
              <a:t>Without </a:t>
            </a:r>
            <a:r>
              <a:rPr lang="en-US" i="1" dirty="0" smtClean="0"/>
              <a:t>n</a:t>
            </a:r>
            <a:r>
              <a:rPr lang="en-US" dirty="0" smtClean="0"/>
              <a:t>-grams, these 2 sentences are similar:</a:t>
            </a:r>
          </a:p>
          <a:p>
            <a:pPr lvl="1"/>
            <a:r>
              <a:rPr lang="en-US" dirty="0" smtClean="0"/>
              <a:t>“It was not good, it was actually quite bad.”</a:t>
            </a:r>
          </a:p>
          <a:p>
            <a:pPr lvl="1"/>
            <a:r>
              <a:rPr lang="en-US" dirty="0" smtClean="0"/>
              <a:t>“It </a:t>
            </a:r>
            <a:r>
              <a:rPr lang="en-US" dirty="0"/>
              <a:t>was not </a:t>
            </a:r>
            <a:r>
              <a:rPr lang="en-US" dirty="0" smtClean="0"/>
              <a:t>bad, </a:t>
            </a:r>
            <a:r>
              <a:rPr lang="en-US" dirty="0"/>
              <a:t>it was actually quite </a:t>
            </a:r>
            <a:r>
              <a:rPr lang="en-US" dirty="0" smtClean="0"/>
              <a:t>good.”</a:t>
            </a:r>
          </a:p>
          <a:p>
            <a:endParaRPr lang="en-US" dirty="0" smtClean="0"/>
          </a:p>
          <a:p>
            <a:r>
              <a:rPr lang="en-US" dirty="0" smtClean="0"/>
              <a:t>CNNs capture </a:t>
            </a:r>
            <a:r>
              <a:rPr lang="en-US" i="1" dirty="0" smtClean="0"/>
              <a:t>n</a:t>
            </a:r>
            <a:r>
              <a:rPr lang="en-US" dirty="0" smtClean="0"/>
              <a:t>-grams in neural networks</a:t>
            </a:r>
          </a:p>
          <a:p>
            <a:pPr lvl="1"/>
            <a:r>
              <a:rPr lang="en-US" dirty="0" smtClean="0"/>
              <a:t>They do it cheaply, without the need for an embedding for each bigram.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Bag-of-word feed-forward 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7600"/>
            <a:ext cx="9144000" cy="206502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5738326" y="1774952"/>
            <a:ext cx="1418254" cy="846950"/>
          </a:xfrm>
          <a:prstGeom prst="wedgeRoundRectCallout">
            <a:avLst>
              <a:gd name="adj1" fmla="val -88462"/>
              <a:gd name="adj2" fmla="val 715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Fully-connected network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576733" y="4842588"/>
            <a:ext cx="2254899" cy="1513762"/>
          </a:xfrm>
          <a:prstGeom prst="wedgeRoundRectCallout">
            <a:avLst>
              <a:gd name="adj1" fmla="val -21936"/>
              <a:gd name="adj2" fmla="val -604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words, defined by an embedding of size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emb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4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applying one filter 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127"/>
            <a:ext cx="9144000" cy="28783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738325" y="1642187"/>
            <a:ext cx="3237723" cy="1548881"/>
          </a:xfrm>
          <a:prstGeom prst="wedgeRoundRectCallout">
            <a:avLst>
              <a:gd name="adj1" fmla="val -27704"/>
              <a:gd name="adj2" fmla="val 722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Scalar value obtained through a dot product a non-linear activation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Same internal weights used for all applications of A!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23232" y="5702452"/>
            <a:ext cx="3237723" cy="626986"/>
          </a:xfrm>
          <a:prstGeom prst="wedgeRoundRectCallout">
            <a:avLst>
              <a:gd name="adj1" fmla="val -62250"/>
              <a:gd name="adj2" fmla="val -3157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weight vector inside filter 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1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values do you obtain after applying a sigmoid convolution filter of size 2 with the weights {1, 2, 3, 4} over the following sentence, where each word has an embedding of size 2?</a:t>
            </a:r>
          </a:p>
          <a:p>
            <a:pPr lvl="1"/>
            <a:r>
              <a:rPr lang="en-US" dirty="0" smtClean="0"/>
              <a:t>W1: {1, 2}</a:t>
            </a:r>
          </a:p>
          <a:p>
            <a:pPr lvl="1"/>
            <a:r>
              <a:rPr lang="en-US" dirty="0" smtClean="0"/>
              <a:t>W2: {2, 2}</a:t>
            </a:r>
          </a:p>
          <a:p>
            <a:pPr lvl="1"/>
            <a:r>
              <a:rPr lang="en-US" dirty="0" smtClean="0"/>
              <a:t>W3: {1, 0}</a:t>
            </a:r>
          </a:p>
          <a:p>
            <a:pPr lvl="1"/>
            <a:r>
              <a:rPr lang="en-US" dirty="0" smtClean="0"/>
              <a:t>W4: {-1, -2}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filter of size k =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393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3232" y="5702452"/>
            <a:ext cx="3237723" cy="626986"/>
          </a:xfrm>
          <a:prstGeom prst="wedgeRoundRectCallout">
            <a:avLst>
              <a:gd name="adj1" fmla="val -58215"/>
              <a:gd name="adj2" fmla="val -3587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weight vector inside this filter 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1267</Words>
  <Application>Microsoft Macintosh PowerPoint</Application>
  <PresentationFormat>On-screen Show (4:3)</PresentationFormat>
  <Paragraphs>232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Calibri</vt:lpstr>
      <vt:lpstr>Mangal</vt:lpstr>
      <vt:lpstr>Arial</vt:lpstr>
      <vt:lpstr>Office Theme</vt:lpstr>
      <vt:lpstr>CSC 439/539  Statistical Natural Language Processing Lecture 7: Sequences and Neural Networks</vt:lpstr>
      <vt:lpstr>Take-away</vt:lpstr>
      <vt:lpstr>Readings</vt:lpstr>
      <vt:lpstr>Take-away</vt:lpstr>
      <vt:lpstr>Convolutional neural networks (CNN)</vt:lpstr>
      <vt:lpstr>Bag-of-word feed-forward NN</vt:lpstr>
      <vt:lpstr>After applying one filter A</vt:lpstr>
      <vt:lpstr>Exercise</vt:lpstr>
      <vt:lpstr>Convolution filter of size k = 3</vt:lpstr>
      <vt:lpstr>We typically use l different convolution filters</vt:lpstr>
      <vt:lpstr>Let’s formalize things</vt:lpstr>
      <vt:lpstr>Example</vt:lpstr>
      <vt:lpstr>Vector pooling</vt:lpstr>
      <vt:lpstr>Max pooling</vt:lpstr>
      <vt:lpstr>Max and average pooling</vt:lpstr>
      <vt:lpstr>Practice Exercise</vt:lpstr>
      <vt:lpstr>Hierarchical convolutions</vt:lpstr>
      <vt:lpstr>Example</vt:lpstr>
      <vt:lpstr>Take-away</vt:lpstr>
      <vt:lpstr>RNNs have loops</vt:lpstr>
      <vt:lpstr>Unrolled RNNs</vt:lpstr>
      <vt:lpstr>Let’s formalize things</vt:lpstr>
      <vt:lpstr>Let’s formalize things</vt:lpstr>
      <vt:lpstr>Simple RNN</vt:lpstr>
      <vt:lpstr>Training</vt:lpstr>
      <vt:lpstr>Unlike MEMMs, RNNs do encode the whole sequence</vt:lpstr>
      <vt:lpstr>Common RNNs: Acceptor, Encoder</vt:lpstr>
      <vt:lpstr>Common RNNs: Transducer</vt:lpstr>
      <vt:lpstr>Practice Exercise</vt:lpstr>
      <vt:lpstr>Bidirectional RNNs</vt:lpstr>
      <vt:lpstr>Multi-layer (stacked) RNNs</vt:lpstr>
      <vt:lpstr>Take-away</vt:lpstr>
      <vt:lpstr>The problem with (vanilla) RNNs</vt:lpstr>
      <vt:lpstr>LSTMs solve these problems with two advantages</vt:lpstr>
      <vt:lpstr>Binary gates</vt:lpstr>
      <vt:lpstr>In practice: differentiable gates</vt:lpstr>
      <vt:lpstr>LSTM intuition</vt:lpstr>
      <vt:lpstr>LSTM overview</vt:lpstr>
      <vt:lpstr>LSTM walkthrough: forget gate</vt:lpstr>
      <vt:lpstr>Practice exercise</vt:lpstr>
      <vt:lpstr>LSTM walkthrough: input gate</vt:lpstr>
      <vt:lpstr>LSTM walkthrough: cell state</vt:lpstr>
      <vt:lpstr>LSTM walkthrough: output gate</vt:lpstr>
      <vt:lpstr>LSTM summary</vt:lpstr>
      <vt:lpstr>Alternative formulation for LSTMs</vt:lpstr>
      <vt:lpstr>LSTMs advantages and disadvantages</vt:lpstr>
      <vt:lpstr>Alternative: Gated Recurrent Units (GRU)</vt:lpstr>
      <vt:lpstr>Practice exercise</vt:lpstr>
      <vt:lpstr>Take-away</vt:lpstr>
    </vt:vector>
  </TitlesOfParts>
  <Company>UA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Microsoft Office User</cp:lastModifiedBy>
  <cp:revision>334</cp:revision>
  <cp:lastPrinted>2015-01-14T19:02:31Z</cp:lastPrinted>
  <dcterms:created xsi:type="dcterms:W3CDTF">2013-07-26T18:41:15Z</dcterms:created>
  <dcterms:modified xsi:type="dcterms:W3CDTF">2017-11-02T04:32:58Z</dcterms:modified>
</cp:coreProperties>
</file>